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82" r:id="rId4"/>
    <p:sldId id="257" r:id="rId5"/>
    <p:sldId id="262" r:id="rId6"/>
    <p:sldId id="265" r:id="rId7"/>
    <p:sldId id="264" r:id="rId8"/>
    <p:sldId id="266" r:id="rId9"/>
    <p:sldId id="267" r:id="rId10"/>
    <p:sldId id="268" r:id="rId11"/>
    <p:sldId id="269" r:id="rId12"/>
    <p:sldId id="270" r:id="rId13"/>
    <p:sldId id="272" r:id="rId14"/>
    <p:sldId id="273" r:id="rId15"/>
    <p:sldId id="274" r:id="rId16"/>
    <p:sldId id="285" r:id="rId17"/>
    <p:sldId id="259" r:id="rId18"/>
    <p:sldId id="286" r:id="rId19"/>
    <p:sldId id="287" r:id="rId20"/>
    <p:sldId id="263" r:id="rId21"/>
    <p:sldId id="278" r:id="rId22"/>
    <p:sldId id="280" r:id="rId23"/>
    <p:sldId id="279"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2" autoAdjust="0"/>
    <p:restoredTop sz="94720"/>
  </p:normalViewPr>
  <p:slideViewPr>
    <p:cSldViewPr>
      <p:cViewPr varScale="1">
        <p:scale>
          <a:sx n="104" d="100"/>
          <a:sy n="104" d="100"/>
        </p:scale>
        <p:origin x="240" y="2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955659A-F74E-4ED5-AE89-396EE72347E8}" type="datetimeFigureOut">
              <a:rPr lang="en-GB" smtClean="0"/>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8E2D9F-9D3D-4DF2-B5FF-BDEC37CD9504}" type="slidenum">
              <a:rPr lang="en-GB" smtClean="0"/>
              <a:t>‹#›</a:t>
            </a:fld>
            <a:endParaRPr lang="en-GB"/>
          </a:p>
        </p:txBody>
      </p:sp>
    </p:spTree>
    <p:extLst>
      <p:ext uri="{BB962C8B-B14F-4D97-AF65-F5344CB8AC3E}">
        <p14:creationId xmlns:p14="http://schemas.microsoft.com/office/powerpoint/2010/main" val="398322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55659A-F74E-4ED5-AE89-396EE72347E8}" type="datetimeFigureOut">
              <a:rPr lang="en-GB" smtClean="0"/>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8E2D9F-9D3D-4DF2-B5FF-BDEC37CD9504}" type="slidenum">
              <a:rPr lang="en-GB" smtClean="0"/>
              <a:t>‹#›</a:t>
            </a:fld>
            <a:endParaRPr lang="en-GB"/>
          </a:p>
        </p:txBody>
      </p:sp>
    </p:spTree>
    <p:extLst>
      <p:ext uri="{BB962C8B-B14F-4D97-AF65-F5344CB8AC3E}">
        <p14:creationId xmlns:p14="http://schemas.microsoft.com/office/powerpoint/2010/main" val="182801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55659A-F74E-4ED5-AE89-396EE72347E8}" type="datetimeFigureOut">
              <a:rPr lang="en-GB" smtClean="0"/>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8E2D9F-9D3D-4DF2-B5FF-BDEC37CD9504}" type="slidenum">
              <a:rPr lang="en-GB" smtClean="0"/>
              <a:t>‹#›</a:t>
            </a:fld>
            <a:endParaRPr lang="en-GB"/>
          </a:p>
        </p:txBody>
      </p:sp>
    </p:spTree>
    <p:extLst>
      <p:ext uri="{BB962C8B-B14F-4D97-AF65-F5344CB8AC3E}">
        <p14:creationId xmlns:p14="http://schemas.microsoft.com/office/powerpoint/2010/main" val="275021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983432" y="1639341"/>
            <a:ext cx="10153128"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4955659A-F74E-4ED5-AE89-396EE72347E8}" type="datetimeFigureOut">
              <a:rPr lang="en-GB" smtClean="0"/>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8E2D9F-9D3D-4DF2-B5FF-BDEC37CD9504}" type="slidenum">
              <a:rPr lang="en-GB" smtClean="0"/>
              <a:t>‹#›</a:t>
            </a:fld>
            <a:endParaRPr lang="en-GB"/>
          </a:p>
        </p:txBody>
      </p:sp>
    </p:spTree>
    <p:extLst>
      <p:ext uri="{BB962C8B-B14F-4D97-AF65-F5344CB8AC3E}">
        <p14:creationId xmlns:p14="http://schemas.microsoft.com/office/powerpoint/2010/main" val="221254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55659A-F74E-4ED5-AE89-396EE72347E8}" type="datetimeFigureOut">
              <a:rPr lang="en-GB" smtClean="0"/>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8E2D9F-9D3D-4DF2-B5FF-BDEC37CD9504}" type="slidenum">
              <a:rPr lang="en-GB" smtClean="0"/>
              <a:t>‹#›</a:t>
            </a:fld>
            <a:endParaRPr lang="en-GB"/>
          </a:p>
        </p:txBody>
      </p:sp>
    </p:spTree>
    <p:extLst>
      <p:ext uri="{BB962C8B-B14F-4D97-AF65-F5344CB8AC3E}">
        <p14:creationId xmlns:p14="http://schemas.microsoft.com/office/powerpoint/2010/main" val="142894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955659A-F74E-4ED5-AE89-396EE72347E8}" type="datetimeFigureOut">
              <a:rPr lang="en-GB" smtClean="0"/>
              <a:t>11/09/2018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8E2D9F-9D3D-4DF2-B5FF-BDEC37CD9504}" type="slidenum">
              <a:rPr lang="en-GB" smtClean="0"/>
              <a:t>‹#›</a:t>
            </a:fld>
            <a:endParaRPr lang="en-GB"/>
          </a:p>
        </p:txBody>
      </p:sp>
    </p:spTree>
    <p:extLst>
      <p:ext uri="{BB962C8B-B14F-4D97-AF65-F5344CB8AC3E}">
        <p14:creationId xmlns:p14="http://schemas.microsoft.com/office/powerpoint/2010/main" val="211547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55659A-F74E-4ED5-AE89-396EE72347E8}" type="datetimeFigureOut">
              <a:rPr lang="en-GB" smtClean="0"/>
              <a:t>11/09/2018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8E2D9F-9D3D-4DF2-B5FF-BDEC37CD9504}" type="slidenum">
              <a:rPr lang="en-GB" smtClean="0"/>
              <a:t>‹#›</a:t>
            </a:fld>
            <a:endParaRPr lang="en-GB"/>
          </a:p>
        </p:txBody>
      </p:sp>
    </p:spTree>
    <p:extLst>
      <p:ext uri="{BB962C8B-B14F-4D97-AF65-F5344CB8AC3E}">
        <p14:creationId xmlns:p14="http://schemas.microsoft.com/office/powerpoint/2010/main" val="379997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955659A-F74E-4ED5-AE89-396EE72347E8}" type="datetimeFigureOut">
              <a:rPr lang="en-GB" smtClean="0"/>
              <a:t>11/09/2018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8E2D9F-9D3D-4DF2-B5FF-BDEC37CD9504}" type="slidenum">
              <a:rPr lang="en-GB" smtClean="0"/>
              <a:t>‹#›</a:t>
            </a:fld>
            <a:endParaRPr lang="en-GB"/>
          </a:p>
        </p:txBody>
      </p:sp>
    </p:spTree>
    <p:extLst>
      <p:ext uri="{BB962C8B-B14F-4D97-AF65-F5344CB8AC3E}">
        <p14:creationId xmlns:p14="http://schemas.microsoft.com/office/powerpoint/2010/main" val="216109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5659A-F74E-4ED5-AE89-396EE72347E8}" type="datetimeFigureOut">
              <a:rPr lang="en-GB" smtClean="0"/>
              <a:t>11/09/2018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8E2D9F-9D3D-4DF2-B5FF-BDEC37CD9504}" type="slidenum">
              <a:rPr lang="en-GB" smtClean="0"/>
              <a:t>‹#›</a:t>
            </a:fld>
            <a:endParaRPr lang="en-GB"/>
          </a:p>
        </p:txBody>
      </p:sp>
    </p:spTree>
    <p:extLst>
      <p:ext uri="{BB962C8B-B14F-4D97-AF65-F5344CB8AC3E}">
        <p14:creationId xmlns:p14="http://schemas.microsoft.com/office/powerpoint/2010/main" val="425877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55659A-F74E-4ED5-AE89-396EE72347E8}" type="datetimeFigureOut">
              <a:rPr lang="en-GB" smtClean="0"/>
              <a:t>11/09/2018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8E2D9F-9D3D-4DF2-B5FF-BDEC37CD9504}" type="slidenum">
              <a:rPr lang="en-GB" smtClean="0"/>
              <a:t>‹#›</a:t>
            </a:fld>
            <a:endParaRPr lang="en-GB"/>
          </a:p>
        </p:txBody>
      </p:sp>
    </p:spTree>
    <p:extLst>
      <p:ext uri="{BB962C8B-B14F-4D97-AF65-F5344CB8AC3E}">
        <p14:creationId xmlns:p14="http://schemas.microsoft.com/office/powerpoint/2010/main" val="75538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55659A-F74E-4ED5-AE89-396EE72347E8}" type="datetimeFigureOut">
              <a:rPr lang="en-GB" smtClean="0"/>
              <a:t>11/09/2018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8E2D9F-9D3D-4DF2-B5FF-BDEC37CD9504}" type="slidenum">
              <a:rPr lang="en-GB" smtClean="0"/>
              <a:t>‹#›</a:t>
            </a:fld>
            <a:endParaRPr lang="en-GB"/>
          </a:p>
        </p:txBody>
      </p:sp>
    </p:spTree>
    <p:extLst>
      <p:ext uri="{BB962C8B-B14F-4D97-AF65-F5344CB8AC3E}">
        <p14:creationId xmlns:p14="http://schemas.microsoft.com/office/powerpoint/2010/main" val="99746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5659A-F74E-4ED5-AE89-396EE72347E8}" type="datetimeFigureOut">
              <a:rPr lang="en-GB" smtClean="0"/>
              <a:t>11/09/2018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E2D9F-9D3D-4DF2-B5FF-BDEC37CD9504}" type="slidenum">
              <a:rPr lang="en-GB" smtClean="0"/>
              <a:t>‹#›</a:t>
            </a:fld>
            <a:endParaRPr lang="en-GB"/>
          </a:p>
        </p:txBody>
      </p:sp>
    </p:spTree>
    <p:extLst>
      <p:ext uri="{BB962C8B-B14F-4D97-AF65-F5344CB8AC3E}">
        <p14:creationId xmlns:p14="http://schemas.microsoft.com/office/powerpoint/2010/main" val="310879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600" b="1" i="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6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7B5C97-8F57-5640-B61B-B81A93803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3374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Charles Coulson (1910-74)</a:t>
            </a:r>
          </a:p>
        </p:txBody>
      </p:sp>
      <p:sp>
        <p:nvSpPr>
          <p:cNvPr id="3" name="Content Placeholder 2"/>
          <p:cNvSpPr>
            <a:spLocks noGrp="1"/>
          </p:cNvSpPr>
          <p:nvPr>
            <p:ph idx="1"/>
          </p:nvPr>
        </p:nvSpPr>
        <p:spPr/>
        <p:txBody>
          <a:bodyPr>
            <a:normAutofit fontScale="92500" lnSpcReduction="10000"/>
          </a:bodyPr>
          <a:lstStyle/>
          <a:p>
            <a:r>
              <a:rPr lang="en-GB" dirty="0"/>
              <a:t>Best known for his </a:t>
            </a:r>
            <a:r>
              <a:rPr lang="en-GB" i="1" dirty="0"/>
              <a:t>Science and Christian Belief</a:t>
            </a:r>
            <a:r>
              <a:rPr lang="en-GB" dirty="0"/>
              <a:t> (1955) – still worth reading</a:t>
            </a:r>
          </a:p>
          <a:p>
            <a:r>
              <a:rPr lang="en-GB" dirty="0"/>
              <a:t>Fundamental coherence of nature and faith</a:t>
            </a:r>
          </a:p>
          <a:p>
            <a:r>
              <a:rPr lang="en-GB" dirty="0"/>
              <a:t>Rejection of idea of “God of the gaps”</a:t>
            </a:r>
          </a:p>
          <a:p>
            <a:r>
              <a:rPr lang="en-GB" dirty="0"/>
              <a:t>Christianity provides an explanatory vision that explains the success of science</a:t>
            </a:r>
          </a:p>
          <a:p>
            <a:r>
              <a:rPr lang="en-GB" dirty="0"/>
              <a:t>Need multiple perspectives</a:t>
            </a:r>
          </a:p>
          <a:p>
            <a:r>
              <a:rPr lang="en-GB" dirty="0"/>
              <a:t>Coulson was a mountaineer in his spare time . . .</a:t>
            </a:r>
          </a:p>
          <a:p>
            <a:pPr marL="0" indent="0">
              <a:buNone/>
            </a:pPr>
            <a:endParaRPr lang="en-GB" dirty="0"/>
          </a:p>
        </p:txBody>
      </p:sp>
    </p:spTree>
    <p:extLst>
      <p:ext uri="{BB962C8B-B14F-4D97-AF65-F5344CB8AC3E}">
        <p14:creationId xmlns:p14="http://schemas.microsoft.com/office/powerpoint/2010/main" val="423394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64380" y="167759"/>
            <a:ext cx="4463240" cy="6522482"/>
          </a:xfrm>
        </p:spPr>
      </p:pic>
    </p:spTree>
    <p:extLst>
      <p:ext uri="{BB962C8B-B14F-4D97-AF65-F5344CB8AC3E}">
        <p14:creationId xmlns:p14="http://schemas.microsoft.com/office/powerpoint/2010/main" val="2784876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 Nevis</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599" y="1484784"/>
            <a:ext cx="11049627" cy="4752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647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 Nevis</a:t>
            </a:r>
          </a:p>
        </p:txBody>
      </p:sp>
      <p:sp>
        <p:nvSpPr>
          <p:cNvPr id="3" name="Content Placeholder 2"/>
          <p:cNvSpPr>
            <a:spLocks noGrp="1"/>
          </p:cNvSpPr>
          <p:nvPr>
            <p:ph idx="1"/>
          </p:nvPr>
        </p:nvSpPr>
        <p:spPr/>
        <p:txBody>
          <a:bodyPr>
            <a:normAutofit/>
          </a:bodyPr>
          <a:lstStyle/>
          <a:p>
            <a:pPr marL="0" indent="0">
              <a:buNone/>
            </a:pPr>
            <a:r>
              <a:rPr lang="en-GB" dirty="0"/>
              <a:t>Ben Nevis looks different when seen or approached from different directions.</a:t>
            </a:r>
          </a:p>
          <a:p>
            <a:pPr marL="0" indent="0">
              <a:buNone/>
            </a:pPr>
            <a:r>
              <a:rPr lang="en-GB" dirty="0"/>
              <a:t>“A partial knowledge can be supplemented by sharing with others in the descriptions which they give us.”</a:t>
            </a:r>
          </a:p>
          <a:p>
            <a:pPr marL="0" indent="0">
              <a:buNone/>
            </a:pPr>
            <a:r>
              <a:rPr lang="en-GB" dirty="0"/>
              <a:t>“It is only the man who cannot, or will not, look at it from more than one viewpoint who claims an exclusive authority for his own position.”</a:t>
            </a:r>
          </a:p>
          <a:p>
            <a:pPr marL="0" indent="0">
              <a:buNone/>
            </a:pPr>
            <a:endParaRPr lang="en-GB" dirty="0"/>
          </a:p>
        </p:txBody>
      </p:sp>
    </p:spTree>
    <p:extLst>
      <p:ext uri="{BB962C8B-B14F-4D97-AF65-F5344CB8AC3E}">
        <p14:creationId xmlns:p14="http://schemas.microsoft.com/office/powerpoint/2010/main" val="46027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Mary </a:t>
            </a:r>
            <a:r>
              <a:rPr lang="en-GB" dirty="0" err="1"/>
              <a:t>Midgley</a:t>
            </a:r>
            <a:endParaRPr lang="en-GB" dirty="0"/>
          </a:p>
        </p:txBody>
      </p:sp>
      <p:sp>
        <p:nvSpPr>
          <p:cNvPr id="3" name="Content Placeholder 2"/>
          <p:cNvSpPr>
            <a:spLocks noGrp="1"/>
          </p:cNvSpPr>
          <p:nvPr>
            <p:ph idx="1"/>
          </p:nvPr>
        </p:nvSpPr>
        <p:spPr>
          <a:xfrm>
            <a:off x="3287688" y="1711349"/>
            <a:ext cx="7848871" cy="4525963"/>
          </a:xfrm>
        </p:spPr>
        <p:txBody>
          <a:bodyPr>
            <a:normAutofit fontScale="92500" lnSpcReduction="10000"/>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r>
              <a:rPr lang="en-GB" dirty="0"/>
              <a:t>Multiple maps of reality</a:t>
            </a:r>
          </a:p>
          <a:p>
            <a:r>
              <a:rPr lang="en-GB" dirty="0"/>
              <a:t>None good enough on its own</a:t>
            </a:r>
          </a:p>
          <a:p>
            <a:r>
              <a:rPr lang="en-GB" dirty="0"/>
              <a:t>Example: an aquarium</a:t>
            </a:r>
          </a:p>
        </p:txBody>
      </p:sp>
      <p:sp>
        <p:nvSpPr>
          <p:cNvPr id="4" name="AutoShape 4" descr="Image result for Mary Midgle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187" y="1639341"/>
            <a:ext cx="5265625" cy="25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86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Mary </a:t>
            </a:r>
            <a:r>
              <a:rPr lang="en-GB" dirty="0" err="1"/>
              <a:t>Midgley</a:t>
            </a:r>
            <a:endParaRPr lang="en-GB" dirty="0"/>
          </a:p>
        </p:txBody>
      </p:sp>
      <p:sp>
        <p:nvSpPr>
          <p:cNvPr id="3" name="Content Placeholder 2"/>
          <p:cNvSpPr>
            <a:spLocks noGrp="1"/>
          </p:cNvSpPr>
          <p:nvPr>
            <p:ph idx="1"/>
          </p:nvPr>
        </p:nvSpPr>
        <p:spPr/>
        <p:txBody>
          <a:bodyPr>
            <a:normAutofit/>
          </a:bodyPr>
          <a:lstStyle/>
          <a:p>
            <a:pPr marL="0" indent="0">
              <a:buNone/>
            </a:pPr>
            <a:r>
              <a:rPr lang="en-GB" dirty="0"/>
              <a:t>We cannot see it as a whole from above, so we peer in at it through a number of small windows ... We can eventually make quite a lot of sense of this habitat if we patiently put together the data from different angles. But if we insist that our own window is the only one worth looking through, we shall not get very far.</a:t>
            </a:r>
          </a:p>
          <a:p>
            <a:pPr marL="0" indent="0">
              <a:buNone/>
            </a:pPr>
            <a:endParaRPr lang="en-GB" dirty="0"/>
          </a:p>
        </p:txBody>
      </p:sp>
    </p:spTree>
    <p:extLst>
      <p:ext uri="{BB962C8B-B14F-4D97-AF65-F5344CB8AC3E}">
        <p14:creationId xmlns:p14="http://schemas.microsoft.com/office/powerpoint/2010/main" val="623618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Another approach</a:t>
            </a:r>
          </a:p>
        </p:txBody>
      </p:sp>
      <p:sp>
        <p:nvSpPr>
          <p:cNvPr id="3" name="Content Placeholder 2"/>
          <p:cNvSpPr>
            <a:spLocks noGrp="1"/>
          </p:cNvSpPr>
          <p:nvPr>
            <p:ph idx="1"/>
          </p:nvPr>
        </p:nvSpPr>
        <p:spPr/>
        <p:txBody>
          <a:bodyPr/>
          <a:lstStyle/>
          <a:p>
            <a:r>
              <a:rPr lang="en-GB" dirty="0"/>
              <a:t>Different levels of explanation</a:t>
            </a:r>
          </a:p>
          <a:p>
            <a:r>
              <a:rPr lang="en-GB" dirty="0"/>
              <a:t>Reality is complex</a:t>
            </a:r>
          </a:p>
          <a:p>
            <a:r>
              <a:rPr lang="en-GB" dirty="0"/>
              <a:t>Has many levels</a:t>
            </a:r>
          </a:p>
          <a:p>
            <a:r>
              <a:rPr lang="en-GB" dirty="0"/>
              <a:t>Frank H. Rhodes on boiling a kettle</a:t>
            </a:r>
          </a:p>
        </p:txBody>
      </p:sp>
    </p:spTree>
    <p:extLst>
      <p:ext uri="{BB962C8B-B14F-4D97-AF65-F5344CB8AC3E}">
        <p14:creationId xmlns:p14="http://schemas.microsoft.com/office/powerpoint/2010/main" val="129405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Frank H. T. Rhodes</a:t>
            </a:r>
          </a:p>
        </p:txBody>
      </p:sp>
      <p:sp>
        <p:nvSpPr>
          <p:cNvPr id="3" name="Content Placeholder 2"/>
          <p:cNvSpPr>
            <a:spLocks noGrp="1"/>
          </p:cNvSpPr>
          <p:nvPr>
            <p:ph idx="1"/>
          </p:nvPr>
        </p:nvSpPr>
        <p:spPr/>
        <p:txBody>
          <a:bodyPr>
            <a:normAutofit/>
          </a:bodyPr>
          <a:lstStyle/>
          <a:p>
            <a:pPr marL="0" indent="0">
              <a:buNone/>
            </a:pPr>
            <a:r>
              <a:rPr lang="en-GB" dirty="0"/>
              <a:t>Now these are different answers . . . But both are true, both are complementary and not competitive. One answer is appropriate within a particular frame of reference, the other within another frame of reference. There is a sense in which each is incomplete without the other.</a:t>
            </a:r>
          </a:p>
          <a:p>
            <a:pPr marL="0" indent="0">
              <a:buNone/>
            </a:pPr>
            <a:endParaRPr lang="en-GB" sz="2400" dirty="0"/>
          </a:p>
          <a:p>
            <a:pPr marL="0" indent="0">
              <a:buNone/>
            </a:pPr>
            <a:endParaRPr lang="en-GB" dirty="0"/>
          </a:p>
        </p:txBody>
      </p:sp>
    </p:spTree>
    <p:extLst>
      <p:ext uri="{BB962C8B-B14F-4D97-AF65-F5344CB8AC3E}">
        <p14:creationId xmlns:p14="http://schemas.microsoft.com/office/powerpoint/2010/main" val="3675100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Against reductionism!</a:t>
            </a:r>
          </a:p>
        </p:txBody>
      </p:sp>
      <p:sp>
        <p:nvSpPr>
          <p:cNvPr id="3" name="Content Placeholder 2"/>
          <p:cNvSpPr>
            <a:spLocks noGrp="1"/>
          </p:cNvSpPr>
          <p:nvPr>
            <p:ph idx="1"/>
          </p:nvPr>
        </p:nvSpPr>
        <p:spPr/>
        <p:txBody>
          <a:bodyPr/>
          <a:lstStyle/>
          <a:p>
            <a:pPr marL="0" indent="0">
              <a:buNone/>
            </a:pPr>
            <a:r>
              <a:rPr lang="en-GB" dirty="0"/>
              <a:t>Human beings have multiple levels of existence!</a:t>
            </a:r>
          </a:p>
          <a:p>
            <a:pPr marL="0" indent="0">
              <a:buNone/>
            </a:pPr>
            <a:r>
              <a:rPr lang="en-GB" dirty="0"/>
              <a:t>Each level helps us understand the complexity of human nature. </a:t>
            </a:r>
          </a:p>
          <a:p>
            <a:pPr marL="0" indent="0">
              <a:buNone/>
            </a:pPr>
            <a:r>
              <a:rPr lang="en-GB" dirty="0"/>
              <a:t>The physicist will tell us that we are made of atoms and molecules. </a:t>
            </a:r>
          </a:p>
          <a:p>
            <a:pPr marL="0" indent="0">
              <a:buNone/>
            </a:pPr>
            <a:r>
              <a:rPr lang="en-GB" dirty="0"/>
              <a:t>She’s right. But she’s </a:t>
            </a:r>
            <a:r>
              <a:rPr lang="en-GB" i="1" dirty="0"/>
              <a:t>wrong</a:t>
            </a:r>
            <a:r>
              <a:rPr lang="en-GB" dirty="0"/>
              <a:t> if she adds the ridiculous word “just.” </a:t>
            </a:r>
          </a:p>
        </p:txBody>
      </p:sp>
    </p:spTree>
    <p:extLst>
      <p:ext uri="{BB962C8B-B14F-4D97-AF65-F5344CB8AC3E}">
        <p14:creationId xmlns:p14="http://schemas.microsoft.com/office/powerpoint/2010/main" val="79839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Against reductionism!</a:t>
            </a:r>
          </a:p>
        </p:txBody>
      </p:sp>
      <p:sp>
        <p:nvSpPr>
          <p:cNvPr id="3" name="Content Placeholder 2"/>
          <p:cNvSpPr>
            <a:spLocks noGrp="1"/>
          </p:cNvSpPr>
          <p:nvPr>
            <p:ph idx="1"/>
          </p:nvPr>
        </p:nvSpPr>
        <p:spPr/>
        <p:txBody>
          <a:bodyPr>
            <a:normAutofit lnSpcReduction="10000"/>
          </a:bodyPr>
          <a:lstStyle/>
          <a:p>
            <a:pPr marL="0" indent="0">
              <a:buNone/>
            </a:pPr>
            <a:r>
              <a:rPr lang="en-GB" dirty="0"/>
              <a:t>The chemist will tell us about chemical reactions leading to food being converted to energy.</a:t>
            </a:r>
          </a:p>
          <a:p>
            <a:pPr marL="0" indent="0">
              <a:buNone/>
            </a:pPr>
            <a:r>
              <a:rPr lang="en-GB" dirty="0"/>
              <a:t>The physiologist will tell us about the functions of the various organs that make up the human body. </a:t>
            </a:r>
          </a:p>
          <a:p>
            <a:pPr marL="0" indent="0">
              <a:buNone/>
            </a:pPr>
            <a:r>
              <a:rPr lang="en-GB" dirty="0"/>
              <a:t>These are all true. Yet we transcend all of these levels of description (or perspectives)! </a:t>
            </a:r>
          </a:p>
          <a:p>
            <a:pPr marL="0" indent="0">
              <a:buNone/>
            </a:pPr>
            <a:r>
              <a:rPr lang="en-GB" dirty="0"/>
              <a:t>If humanity is defined by anything, it is not by what we find at the bottom of the ladder, but at the top. </a:t>
            </a:r>
          </a:p>
        </p:txBody>
      </p:sp>
    </p:spTree>
    <p:extLst>
      <p:ext uri="{BB962C8B-B14F-4D97-AF65-F5344CB8AC3E}">
        <p14:creationId xmlns:p14="http://schemas.microsoft.com/office/powerpoint/2010/main" val="14840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own story</a:t>
            </a:r>
          </a:p>
        </p:txBody>
      </p:sp>
      <p:sp>
        <p:nvSpPr>
          <p:cNvPr id="3" name="Content Placeholder 2"/>
          <p:cNvSpPr>
            <a:spLocks noGrp="1"/>
          </p:cNvSpPr>
          <p:nvPr>
            <p:ph idx="1"/>
          </p:nvPr>
        </p:nvSpPr>
        <p:spPr/>
        <p:txBody>
          <a:bodyPr>
            <a:normAutofit/>
          </a:bodyPr>
          <a:lstStyle/>
          <a:p>
            <a:r>
              <a:rPr lang="en-GB" dirty="0"/>
              <a:t>Very aggressive atheist as a teenager</a:t>
            </a:r>
          </a:p>
          <a:p>
            <a:r>
              <a:rPr lang="en-GB" dirty="0"/>
              <a:t>Science could answer everything!</a:t>
            </a:r>
          </a:p>
          <a:p>
            <a:r>
              <a:rPr lang="en-GB" dirty="0"/>
              <a:t>No need for God – no room for God</a:t>
            </a:r>
          </a:p>
          <a:p>
            <a:r>
              <a:rPr lang="en-GB" dirty="0"/>
              <a:t>Went up to Oxford in 1971 to study Chemistry</a:t>
            </a:r>
          </a:p>
          <a:p>
            <a:r>
              <a:rPr lang="en-GB" dirty="0"/>
              <a:t>Major rethink!</a:t>
            </a:r>
          </a:p>
          <a:p>
            <a:r>
              <a:rPr lang="en-GB" dirty="0"/>
              <a:t>A sense of wonder at nature . . . </a:t>
            </a:r>
          </a:p>
          <a:p>
            <a:pPr marL="0" indent="0">
              <a:buNone/>
            </a:pPr>
            <a:endParaRPr lang="en-GB" dirty="0"/>
          </a:p>
        </p:txBody>
      </p:sp>
    </p:spTree>
    <p:extLst>
      <p:ext uri="{BB962C8B-B14F-4D97-AF65-F5344CB8AC3E}">
        <p14:creationId xmlns:p14="http://schemas.microsoft.com/office/powerpoint/2010/main" val="41630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Sir Peter Medawar</a:t>
            </a:r>
          </a:p>
        </p:txBody>
      </p:sp>
      <p:sp>
        <p:nvSpPr>
          <p:cNvPr id="3" name="Content Placeholder 2"/>
          <p:cNvSpPr>
            <a:spLocks noGrp="1"/>
          </p:cNvSpPr>
          <p:nvPr>
            <p:ph idx="1"/>
          </p:nvPr>
        </p:nvSpPr>
        <p:spPr/>
        <p:txBody>
          <a:bodyPr/>
          <a:lstStyle/>
          <a:p>
            <a:pPr marL="0" indent="0">
              <a:buNone/>
            </a:pPr>
            <a:endParaRPr lang="en-GB" dirty="0"/>
          </a:p>
          <a:p>
            <a:pPr marL="0" indent="0">
              <a:buNone/>
            </a:pPr>
            <a:r>
              <a:rPr lang="en-GB" sz="3600" dirty="0"/>
              <a:t>“</a:t>
            </a:r>
            <a:r>
              <a:rPr lang="en-US" dirty="0"/>
              <a:t>Q</a:t>
            </a:r>
            <a:r>
              <a:rPr lang="en-US" sz="3600" dirty="0"/>
              <a:t>uestions that science cannot answer and that no conceivable advance of science would empower it to answer</a:t>
            </a:r>
            <a:r>
              <a:rPr lang="en-US" dirty="0"/>
              <a:t>.”</a:t>
            </a:r>
            <a:r>
              <a:rPr lang="en-GB" sz="3600" dirty="0"/>
              <a:t> </a:t>
            </a:r>
          </a:p>
          <a:p>
            <a:pPr marL="0" indent="0">
              <a:buNone/>
            </a:pPr>
            <a:endParaRPr lang="en-GB" dirty="0"/>
          </a:p>
          <a:p>
            <a:pPr marL="0" indent="0">
              <a:buNone/>
            </a:pPr>
            <a:endParaRPr lang="en-GB" dirty="0"/>
          </a:p>
          <a:p>
            <a:pPr marL="0" indent="0">
              <a:buNone/>
            </a:pPr>
            <a:r>
              <a:rPr lang="en-GB" sz="2400" dirty="0"/>
              <a:t>Peter Medawar, </a:t>
            </a:r>
            <a:r>
              <a:rPr lang="en-GB" sz="2400" i="1" dirty="0"/>
              <a:t>The Limits of Science</a:t>
            </a:r>
            <a:r>
              <a:rPr lang="en-GB" sz="2400" dirty="0"/>
              <a:t>. Oxford: Oxford University Press, 1987, 66.</a:t>
            </a:r>
          </a:p>
          <a:p>
            <a:pPr marL="0" indent="0">
              <a:buNone/>
            </a:pPr>
            <a:endParaRPr lang="en-GB" dirty="0"/>
          </a:p>
        </p:txBody>
      </p:sp>
    </p:spTree>
    <p:extLst>
      <p:ext uri="{BB962C8B-B14F-4D97-AF65-F5344CB8AC3E}">
        <p14:creationId xmlns:p14="http://schemas.microsoft.com/office/powerpoint/2010/main" val="3564103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Carl Sagan and the “Pale Blue Dot”</a:t>
            </a:r>
          </a:p>
        </p:txBody>
      </p:sp>
      <p:sp>
        <p:nvSpPr>
          <p:cNvPr id="3" name="Content Placeholder 2"/>
          <p:cNvSpPr>
            <a:spLocks noGrp="1"/>
          </p:cNvSpPr>
          <p:nvPr>
            <p:ph idx="1"/>
          </p:nvPr>
        </p:nvSpPr>
        <p:spPr/>
        <p:txBody>
          <a:bodyPr>
            <a:normAutofit/>
          </a:bodyPr>
          <a:lstStyle/>
          <a:p>
            <a:pPr marL="0" indent="0">
              <a:buNone/>
            </a:pPr>
            <a:r>
              <a:rPr lang="en-GB" dirty="0"/>
              <a:t>One of the world’s most famous photographs was taken in 1990 from the Voyager space probe during its mission to the outer solar system.</a:t>
            </a:r>
          </a:p>
          <a:p>
            <a:pPr marL="0" indent="0">
              <a:buNone/>
            </a:pPr>
            <a:r>
              <a:rPr lang="en-GB" dirty="0"/>
              <a:t>12 years after its launch, it reached the planet Saturn. </a:t>
            </a:r>
          </a:p>
          <a:p>
            <a:pPr marL="0" indent="0">
              <a:buNone/>
            </a:pPr>
            <a:r>
              <a:rPr lang="en-GB" dirty="0"/>
              <a:t>Carl Sagan suggested the probe’s cameras should send back an image of earth, seen from a distance of about 6 billion kilometres. </a:t>
            </a:r>
          </a:p>
        </p:txBody>
      </p:sp>
    </p:spTree>
    <p:extLst>
      <p:ext uri="{BB962C8B-B14F-4D97-AF65-F5344CB8AC3E}">
        <p14:creationId xmlns:p14="http://schemas.microsoft.com/office/powerpoint/2010/main" val="1988535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Carl Sagan and the “Pale Blue Dot”</a:t>
            </a:r>
          </a:p>
        </p:txBody>
      </p:sp>
      <p:sp>
        <p:nvSpPr>
          <p:cNvPr id="3" name="Content Placeholder 2"/>
          <p:cNvSpPr>
            <a:spLocks noGrp="1"/>
          </p:cNvSpPr>
          <p:nvPr>
            <p:ph idx="1"/>
          </p:nvPr>
        </p:nvSpPr>
        <p:spPr/>
        <p:txBody>
          <a:bodyPr>
            <a:normAutofit/>
          </a:bodyPr>
          <a:lstStyle/>
          <a:p>
            <a:pPr marL="0" indent="0">
              <a:buNone/>
            </a:pPr>
            <a:endParaRPr lang="en-GB" dirty="0"/>
          </a:p>
          <a:p>
            <a:pPr marL="0" indent="0">
              <a:buNone/>
            </a:pPr>
            <a:r>
              <a:rPr lang="en-GB" dirty="0"/>
              <a:t>A “pale blue dot”</a:t>
            </a:r>
          </a:p>
          <a:p>
            <a:pPr marL="0" indent="0">
              <a:buNone/>
            </a:pPr>
            <a:r>
              <a:rPr lang="en-GB" dirty="0"/>
              <a:t>A “lonely speck in the great enveloping cosmic dark”</a:t>
            </a:r>
          </a:p>
        </p:txBody>
      </p:sp>
    </p:spTree>
    <p:extLst>
      <p:ext uri="{BB962C8B-B14F-4D97-AF65-F5344CB8AC3E}">
        <p14:creationId xmlns:p14="http://schemas.microsoft.com/office/powerpoint/2010/main" val="396138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perspective of faith</a:t>
            </a:r>
          </a:p>
        </p:txBody>
      </p:sp>
      <p:sp>
        <p:nvSpPr>
          <p:cNvPr id="3" name="Content Placeholder 2"/>
          <p:cNvSpPr>
            <a:spLocks noGrp="1"/>
          </p:cNvSpPr>
          <p:nvPr>
            <p:ph idx="1"/>
          </p:nvPr>
        </p:nvSpPr>
        <p:spPr/>
        <p:txBody>
          <a:bodyPr/>
          <a:lstStyle/>
          <a:p>
            <a:pPr marL="0" indent="0">
              <a:buNone/>
            </a:pPr>
            <a:r>
              <a:rPr lang="en-GB" b="1" dirty="0"/>
              <a:t>Psalm 8:</a:t>
            </a:r>
          </a:p>
          <a:p>
            <a:pPr marL="0" indent="0">
              <a:buNone/>
            </a:pPr>
            <a:r>
              <a:rPr lang="en-GB" dirty="0"/>
              <a:t>When I look at your heavens, the work of your fingers, the moon and the stars that you have established; what are human beings that you are mindful of them, mortals that you care for them? (Psalm 8:3-4)</a:t>
            </a:r>
          </a:p>
          <a:p>
            <a:pPr marL="0" indent="0">
              <a:buNone/>
            </a:pPr>
            <a:endParaRPr lang="en-GB" dirty="0"/>
          </a:p>
        </p:txBody>
      </p:sp>
    </p:spTree>
    <p:extLst>
      <p:ext uri="{BB962C8B-B14F-4D97-AF65-F5344CB8AC3E}">
        <p14:creationId xmlns:p14="http://schemas.microsoft.com/office/powerpoint/2010/main" val="520080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Concluding</a:t>
            </a:r>
          </a:p>
        </p:txBody>
      </p:sp>
      <p:sp>
        <p:nvSpPr>
          <p:cNvPr id="3" name="Content Placeholder 2"/>
          <p:cNvSpPr>
            <a:spLocks noGrp="1"/>
          </p:cNvSpPr>
          <p:nvPr>
            <p:ph idx="1"/>
          </p:nvPr>
        </p:nvSpPr>
        <p:spPr/>
        <p:txBody>
          <a:bodyPr/>
          <a:lstStyle/>
          <a:p>
            <a:r>
              <a:rPr lang="en-GB" dirty="0"/>
              <a:t>Science and faith can enrich each other</a:t>
            </a:r>
          </a:p>
          <a:p>
            <a:r>
              <a:rPr lang="en-GB" dirty="0"/>
              <a:t>Both offer part of a bigger picture</a:t>
            </a:r>
          </a:p>
          <a:p>
            <a:pPr marL="0" indent="0">
              <a:buNone/>
            </a:pPr>
            <a:br>
              <a:rPr lang="en-GB" b="1" dirty="0"/>
            </a:br>
            <a:r>
              <a:rPr lang="en-GB" b="1" dirty="0"/>
              <a:t>C. S. Lewis:</a:t>
            </a:r>
          </a:p>
          <a:p>
            <a:pPr marL="0" indent="0">
              <a:buNone/>
            </a:pPr>
            <a:r>
              <a:rPr lang="en-GB" dirty="0"/>
              <a:t>“I believe in Christianity as I believe that the Sun has risen, not only because I see it, but because by it, I see everything else.”</a:t>
            </a:r>
          </a:p>
          <a:p>
            <a:pPr marL="0" indent="0">
              <a:buNone/>
            </a:pPr>
            <a:endParaRPr lang="en-GB" dirty="0"/>
          </a:p>
        </p:txBody>
      </p:sp>
    </p:spTree>
    <p:extLst>
      <p:ext uri="{BB962C8B-B14F-4D97-AF65-F5344CB8AC3E}">
        <p14:creationId xmlns:p14="http://schemas.microsoft.com/office/powerpoint/2010/main" val="288823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74638"/>
            <a:ext cx="12192000" cy="1143000"/>
          </a:xfrm>
        </p:spPr>
        <p:txBody>
          <a:bodyPr/>
          <a:lstStyle/>
          <a:p>
            <a:r>
              <a:rPr lang="en-GB" altLang="en-US" dirty="0"/>
              <a:t>Faith is just a fact of life</a:t>
            </a:r>
          </a:p>
        </p:txBody>
      </p:sp>
      <p:sp>
        <p:nvSpPr>
          <p:cNvPr id="512003" name="Rectangle 3"/>
          <p:cNvSpPr>
            <a:spLocks noGrp="1" noChangeArrowheads="1"/>
          </p:cNvSpPr>
          <p:nvPr>
            <p:ph idx="1"/>
          </p:nvPr>
        </p:nvSpPr>
        <p:spPr>
          <a:xfrm>
            <a:off x="983432" y="1639341"/>
            <a:ext cx="10153128" cy="5218659"/>
          </a:xfrm>
        </p:spPr>
        <p:txBody>
          <a:bodyPr>
            <a:normAutofit/>
          </a:bodyPr>
          <a:lstStyle/>
          <a:p>
            <a:pPr>
              <a:spcBef>
                <a:spcPts val="0"/>
              </a:spcBef>
            </a:pPr>
            <a:r>
              <a:rPr lang="en-GB" altLang="en-US" dirty="0"/>
              <a:t>Faith is not irrational. It just goes beyond the limits of reason.</a:t>
            </a:r>
          </a:p>
          <a:p>
            <a:pPr>
              <a:spcBef>
                <a:spcPts val="0"/>
              </a:spcBef>
            </a:pPr>
            <a:r>
              <a:rPr lang="en-GB" altLang="en-US" dirty="0"/>
              <a:t>Terry Eagleton: “We hold many beliefs that have no unimpeachably rational justification, but are nonetheless reasonable to entertain.” </a:t>
            </a:r>
          </a:p>
          <a:p>
            <a:pPr>
              <a:spcBef>
                <a:spcPts val="0"/>
              </a:spcBef>
            </a:pPr>
            <a:r>
              <a:rPr lang="en-GB" altLang="en-US" dirty="0"/>
              <a:t>Julia Kristeva: “Whether I belong to a religion, whether I be agnostic or atheist, when I say ‘I believe’, I mean ‘I hold as true’.”</a:t>
            </a:r>
          </a:p>
        </p:txBody>
      </p:sp>
    </p:spTree>
    <p:extLst>
      <p:ext uri="{BB962C8B-B14F-4D97-AF65-F5344CB8AC3E}">
        <p14:creationId xmlns:p14="http://schemas.microsoft.com/office/powerpoint/2010/main" val="303370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03">
                                            <p:txEl>
                                              <p:pRg st="0" end="0"/>
                                            </p:txEl>
                                          </p:spTgt>
                                        </p:tgtEl>
                                        <p:attrNameLst>
                                          <p:attrName>style.visibility</p:attrName>
                                        </p:attrNameLst>
                                      </p:cBhvr>
                                      <p:to>
                                        <p:strVal val="visible"/>
                                      </p:to>
                                    </p:set>
                                    <p:animEffect transition="in" filter="blinds(horizontal)">
                                      <p:cBhvr>
                                        <p:cTn id="7" dur="500"/>
                                        <p:tgtEl>
                                          <p:spTgt spid="5120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03">
                                            <p:txEl>
                                              <p:pRg st="1" end="1"/>
                                            </p:txEl>
                                          </p:spTgt>
                                        </p:tgtEl>
                                        <p:attrNameLst>
                                          <p:attrName>style.visibility</p:attrName>
                                        </p:attrNameLst>
                                      </p:cBhvr>
                                      <p:to>
                                        <p:strVal val="visible"/>
                                      </p:to>
                                    </p:set>
                                    <p:animEffect transition="in" filter="blinds(horizontal)">
                                      <p:cBhvr>
                                        <p:cTn id="12" dur="500"/>
                                        <p:tgtEl>
                                          <p:spTgt spid="5120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003">
                                            <p:txEl>
                                              <p:pRg st="2" end="2"/>
                                            </p:txEl>
                                          </p:spTgt>
                                        </p:tgtEl>
                                        <p:attrNameLst>
                                          <p:attrName>style.visibility</p:attrName>
                                        </p:attrNameLst>
                                      </p:cBhvr>
                                      <p:to>
                                        <p:strVal val="visible"/>
                                      </p:to>
                                    </p:set>
                                    <p:animEffect transition="in" filter="blinds(horizontal)">
                                      <p:cBhvr>
                                        <p:cTn id="17" dur="500"/>
                                        <p:tgtEl>
                                          <p:spTgt spid="5120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José Ortega y </a:t>
            </a:r>
            <a:r>
              <a:rPr lang="en-GB" dirty="0" err="1"/>
              <a:t>Gasset</a:t>
            </a:r>
            <a:r>
              <a:rPr lang="en-GB" dirty="0"/>
              <a:t> (1883-1955)</a:t>
            </a:r>
          </a:p>
        </p:txBody>
      </p:sp>
      <p:sp>
        <p:nvSpPr>
          <p:cNvPr id="3" name="Content Placeholder 2"/>
          <p:cNvSpPr>
            <a:spLocks noGrp="1"/>
          </p:cNvSpPr>
          <p:nvPr>
            <p:ph idx="1"/>
          </p:nvPr>
        </p:nvSpPr>
        <p:spPr/>
        <p:txBody>
          <a:bodyPr>
            <a:normAutofit/>
          </a:bodyPr>
          <a:lstStyle/>
          <a:p>
            <a:pPr marL="0" indent="0">
              <a:buNone/>
            </a:pPr>
            <a:r>
              <a:rPr lang="en-GB" dirty="0"/>
              <a:t>Scientific truth is characterized by its precision and the certainty of its predictions. But science achieves these admirable qualities at the cost of remaining on the level of secondary concerns, leaving ultimate and decisive questions untouched.</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31566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José Ortega y </a:t>
            </a:r>
            <a:r>
              <a:rPr lang="en-GB" dirty="0" err="1"/>
              <a:t>Gasset</a:t>
            </a:r>
            <a:r>
              <a:rPr lang="en-GB" dirty="0"/>
              <a:t> (1883-1955)</a:t>
            </a:r>
          </a:p>
        </p:txBody>
      </p:sp>
      <p:sp>
        <p:nvSpPr>
          <p:cNvPr id="3" name="Content Placeholder 2"/>
          <p:cNvSpPr>
            <a:spLocks noGrp="1"/>
          </p:cNvSpPr>
          <p:nvPr>
            <p:ph idx="1"/>
          </p:nvPr>
        </p:nvSpPr>
        <p:spPr/>
        <p:txBody>
          <a:bodyPr/>
          <a:lstStyle/>
          <a:p>
            <a:pPr marL="0" indent="0">
              <a:buNone/>
            </a:pPr>
            <a:r>
              <a:rPr lang="en-GB" sz="3600" dirty="0"/>
              <a:t>We are given no escape from ultimate questions. In one way or another they are in us, whether we like it or not. Scientific truth is exact, but it is incomplete.</a:t>
            </a:r>
          </a:p>
        </p:txBody>
      </p:sp>
    </p:spTree>
    <p:extLst>
      <p:ext uri="{BB962C8B-B14F-4D97-AF65-F5344CB8AC3E}">
        <p14:creationId xmlns:p14="http://schemas.microsoft.com/office/powerpoint/2010/main" val="1379698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John Donne</a:t>
            </a:r>
          </a:p>
        </p:txBody>
      </p:sp>
      <p:sp>
        <p:nvSpPr>
          <p:cNvPr id="3" name="Content Placeholder 2"/>
          <p:cNvSpPr>
            <a:spLocks noGrp="1"/>
          </p:cNvSpPr>
          <p:nvPr>
            <p:ph idx="1"/>
          </p:nvPr>
        </p:nvSpPr>
        <p:spPr/>
        <p:txBody>
          <a:bodyPr/>
          <a:lstStyle/>
          <a:p>
            <a:pPr marL="0" indent="0">
              <a:buNone/>
            </a:pPr>
            <a:endParaRPr lang="en-GB" dirty="0"/>
          </a:p>
          <a:p>
            <a:pPr marL="0" indent="0">
              <a:buNone/>
            </a:pPr>
            <a:r>
              <a:rPr lang="en-GB" sz="3600" dirty="0"/>
              <a:t>“</a:t>
            </a:r>
            <a:r>
              <a:rPr lang="en-GB" sz="3600" dirty="0" err="1"/>
              <a:t>‘Tis</a:t>
            </a:r>
            <a:r>
              <a:rPr lang="en-GB" sz="3600" dirty="0"/>
              <a:t> all in pieces, all coherence gone.”</a:t>
            </a:r>
          </a:p>
          <a:p>
            <a:pPr marL="0" indent="0">
              <a:buNone/>
            </a:pPr>
            <a:endParaRPr lang="en-GB" dirty="0"/>
          </a:p>
          <a:p>
            <a:pPr marL="0" indent="0">
              <a:buNone/>
            </a:pPr>
            <a:endParaRPr lang="en-GB" dirty="0"/>
          </a:p>
          <a:p>
            <a:pPr marL="0" indent="0">
              <a:buNone/>
            </a:pPr>
            <a:r>
              <a:rPr lang="en-GB" sz="2400" i="1" dirty="0"/>
              <a:t>The Anatomy of the World</a:t>
            </a:r>
          </a:p>
        </p:txBody>
      </p:sp>
    </p:spTree>
    <p:extLst>
      <p:ext uri="{BB962C8B-B14F-4D97-AF65-F5344CB8AC3E}">
        <p14:creationId xmlns:p14="http://schemas.microsoft.com/office/powerpoint/2010/main" val="2873539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Sir Peter Medawar</a:t>
            </a:r>
          </a:p>
        </p:txBody>
      </p:sp>
      <p:sp>
        <p:nvSpPr>
          <p:cNvPr id="3" name="Content Placeholder 2"/>
          <p:cNvSpPr>
            <a:spLocks noGrp="1"/>
          </p:cNvSpPr>
          <p:nvPr>
            <p:ph idx="1"/>
          </p:nvPr>
        </p:nvSpPr>
        <p:spPr>
          <a:xfrm>
            <a:off x="983432" y="1639341"/>
            <a:ext cx="10081120" cy="4525963"/>
          </a:xfrm>
        </p:spPr>
        <p:txBody>
          <a:bodyPr/>
          <a:lstStyle/>
          <a:p>
            <a:pPr marL="0" indent="0">
              <a:buNone/>
            </a:pPr>
            <a:r>
              <a:rPr lang="en-US" sz="3600" dirty="0"/>
              <a:t>“Only humans find their way by a light that illuminates more than the patch of ground they stand on.” </a:t>
            </a:r>
          </a:p>
          <a:p>
            <a:pPr marL="0" indent="0">
              <a:buNone/>
            </a:pPr>
            <a:endParaRPr lang="en-US" dirty="0"/>
          </a:p>
          <a:p>
            <a:pPr marL="0" indent="0">
              <a:buNone/>
            </a:pPr>
            <a:r>
              <a:rPr lang="en-GB" sz="2400" dirty="0"/>
              <a:t>Peter B. Medawar and Jean Medawar. </a:t>
            </a:r>
            <a:r>
              <a:rPr lang="en-GB" sz="2400" i="1" dirty="0"/>
              <a:t>The Life Science: Current Ideas of Biology</a:t>
            </a:r>
            <a:r>
              <a:rPr lang="en-GB" sz="2400" dirty="0"/>
              <a:t>.  London: Wildwood House, 1977, 171.</a:t>
            </a:r>
          </a:p>
          <a:p>
            <a:pPr marL="0" indent="0">
              <a:buNone/>
            </a:pPr>
            <a:endParaRPr lang="en-GB" dirty="0"/>
          </a:p>
        </p:txBody>
      </p:sp>
    </p:spTree>
    <p:extLst>
      <p:ext uri="{BB962C8B-B14F-4D97-AF65-F5344CB8AC3E}">
        <p14:creationId xmlns:p14="http://schemas.microsoft.com/office/powerpoint/2010/main" val="3850331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Mary </a:t>
            </a:r>
            <a:r>
              <a:rPr lang="en-GB" dirty="0" err="1"/>
              <a:t>Midgley</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“For most important questions in human life, a number of different conceptual tool-boxes always have to be used together.”</a:t>
            </a:r>
          </a:p>
        </p:txBody>
      </p:sp>
      <p:sp>
        <p:nvSpPr>
          <p:cNvPr id="4" name="AutoShape 4" descr="Image result for Mary Midgle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689" y="1628800"/>
            <a:ext cx="5265625" cy="25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62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Charles Coulson (1910-74)</a:t>
            </a:r>
          </a:p>
        </p:txBody>
      </p:sp>
      <p:sp>
        <p:nvSpPr>
          <p:cNvPr id="3" name="Content Placeholder 2"/>
          <p:cNvSpPr>
            <a:spLocks noGrp="1"/>
          </p:cNvSpPr>
          <p:nvPr>
            <p:ph idx="1"/>
          </p:nvPr>
        </p:nvSpPr>
        <p:spPr>
          <a:xfrm>
            <a:off x="983432" y="1417638"/>
            <a:ext cx="10153128" cy="4525963"/>
          </a:xfrm>
        </p:spPr>
        <p:txBody>
          <a:bodyPr/>
          <a:lstStyle/>
          <a:p>
            <a:pPr marL="0" indent="0">
              <a:buNone/>
            </a:pPr>
            <a:r>
              <a:rPr lang="en-GB" dirty="0"/>
              <a:t>Oxford’s first Professor of Theoretical Chemistry</a:t>
            </a:r>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761" y="2276872"/>
            <a:ext cx="3848869" cy="4084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005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939</Words>
  <Application>Microsoft Macintosh PowerPoint</Application>
  <PresentationFormat>Widescreen</PresentationFormat>
  <Paragraphs>96</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My own story</vt:lpstr>
      <vt:lpstr>Faith is just a fact of life</vt:lpstr>
      <vt:lpstr>José Ortega y Gasset (1883-1955)</vt:lpstr>
      <vt:lpstr>José Ortega y Gasset (1883-1955)</vt:lpstr>
      <vt:lpstr>John Donne</vt:lpstr>
      <vt:lpstr>Sir Peter Medawar</vt:lpstr>
      <vt:lpstr>Mary Midgley</vt:lpstr>
      <vt:lpstr>Charles Coulson (1910-74)</vt:lpstr>
      <vt:lpstr>Charles Coulson (1910-74)</vt:lpstr>
      <vt:lpstr>PowerPoint Presentation</vt:lpstr>
      <vt:lpstr>Ben Nevis</vt:lpstr>
      <vt:lpstr>Ben Nevis</vt:lpstr>
      <vt:lpstr>Mary Midgley</vt:lpstr>
      <vt:lpstr>Mary Midgley</vt:lpstr>
      <vt:lpstr>Another approach</vt:lpstr>
      <vt:lpstr>Frank H. T. Rhodes</vt:lpstr>
      <vt:lpstr>Against reductionism!</vt:lpstr>
      <vt:lpstr>Against reductionism!</vt:lpstr>
      <vt:lpstr>Sir Peter Medawar</vt:lpstr>
      <vt:lpstr>Carl Sagan and the “Pale Blue Dot”</vt:lpstr>
      <vt:lpstr>Carl Sagan and the “Pale Blue Dot”</vt:lpstr>
      <vt:lpstr>The perspective of faith</vt:lpstr>
      <vt:lpstr>Concluding</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AEMcG</dc:creator>
  <cp:lastModifiedBy>Swarner, Lori</cp:lastModifiedBy>
  <cp:revision>26</cp:revision>
  <dcterms:created xsi:type="dcterms:W3CDTF">2014-10-15T14:14:51Z</dcterms:created>
  <dcterms:modified xsi:type="dcterms:W3CDTF">2018-09-11T21:08:26Z</dcterms:modified>
</cp:coreProperties>
</file>